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47" r:id="rId1"/>
    <p:sldMasterId id="2147483738" r:id="rId2"/>
  </p:sldMasterIdLst>
  <p:notesMasterIdLst>
    <p:notesMasterId r:id="rId21"/>
  </p:notesMasterIdLst>
  <p:handoutMasterIdLst>
    <p:handoutMasterId r:id="rId22"/>
  </p:handoutMasterIdLst>
  <p:sldIdLst>
    <p:sldId id="407" r:id="rId3"/>
    <p:sldId id="474" r:id="rId4"/>
    <p:sldId id="702" r:id="rId5"/>
    <p:sldId id="703" r:id="rId6"/>
    <p:sldId id="477" r:id="rId7"/>
    <p:sldId id="704" r:id="rId8"/>
    <p:sldId id="479" r:id="rId9"/>
    <p:sldId id="481" r:id="rId10"/>
    <p:sldId id="705" r:id="rId11"/>
    <p:sldId id="482" r:id="rId12"/>
    <p:sldId id="629" r:id="rId13"/>
    <p:sldId id="507" r:id="rId14"/>
    <p:sldId id="712" r:id="rId15"/>
    <p:sldId id="708" r:id="rId16"/>
    <p:sldId id="713" r:id="rId17"/>
    <p:sldId id="709" r:id="rId18"/>
    <p:sldId id="714" r:id="rId19"/>
    <p:sldId id="668" r:id="rId20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olano Gothic Pro MVB" panose="020B0604020202020204" charset="0"/>
      <p:regular r:id="rId31"/>
      <p:bold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881C33-3AAD-436C-81A5-B8E7DD795174}">
          <p14:sldIdLst>
            <p14:sldId id="407"/>
            <p14:sldId id="474"/>
            <p14:sldId id="702"/>
            <p14:sldId id="703"/>
            <p14:sldId id="477"/>
            <p14:sldId id="704"/>
            <p14:sldId id="479"/>
            <p14:sldId id="481"/>
            <p14:sldId id="705"/>
            <p14:sldId id="482"/>
            <p14:sldId id="629"/>
            <p14:sldId id="507"/>
            <p14:sldId id="712"/>
            <p14:sldId id="708"/>
            <p14:sldId id="713"/>
            <p14:sldId id="709"/>
            <p14:sldId id="714"/>
            <p14:sldId id="6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BBB"/>
    <a:srgbClr val="48862C"/>
    <a:srgbClr val="2C8814"/>
    <a:srgbClr val="0060AC"/>
    <a:srgbClr val="2A7BBC"/>
    <a:srgbClr val="FF7900"/>
    <a:srgbClr val="ECECEC"/>
    <a:srgbClr val="003087"/>
    <a:srgbClr val="0049EB"/>
    <a:srgbClr val="D22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40" autoAdjust="0"/>
    <p:restoredTop sz="85000" autoAdjust="0"/>
  </p:normalViewPr>
  <p:slideViewPr>
    <p:cSldViewPr snapToGrid="0" snapToObjects="1">
      <p:cViewPr varScale="1">
        <p:scale>
          <a:sx n="74" d="100"/>
          <a:sy n="74" d="100"/>
        </p:scale>
        <p:origin x="72" y="72"/>
      </p:cViewPr>
      <p:guideLst/>
    </p:cSldViewPr>
  </p:slideViewPr>
  <p:outlineViewPr>
    <p:cViewPr>
      <p:scale>
        <a:sx n="33" d="100"/>
        <a:sy n="33" d="100"/>
      </p:scale>
      <p:origin x="0" y="-71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406B69-8A94-4B67-9F42-70B9B25509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2218C-B5B4-49F1-A8FD-8A72D0D84D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F700C-94F5-454A-AF41-C66F1F40853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0F785-5CE5-4DDE-B668-E2AC42DDB4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4CA82-CFCE-4711-BBBA-ADD4927AA7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7356A-8FD1-46BB-9133-748056500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272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60947" y="73517"/>
            <a:ext cx="4812632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Fundamentals of Propane – Participant Manual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645166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0947" y="3863205"/>
            <a:ext cx="6172200" cy="46531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9406" y="78539"/>
            <a:ext cx="1303741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AAA82F-8AAE-BD47-B2DE-04F837118C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78EB89-8682-4BE8-81E8-A3608E006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8589998"/>
            <a:ext cx="928916" cy="43891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20005B-552A-40C1-A353-EC522DDE6B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550297" y="8651355"/>
            <a:ext cx="4982850" cy="27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© Propane Education and Research Council     www.propane.com     All rights reserved 2020</a:t>
            </a:r>
          </a:p>
        </p:txBody>
      </p:sp>
    </p:spTree>
    <p:extLst>
      <p:ext uri="{BB962C8B-B14F-4D97-AF65-F5344CB8AC3E}">
        <p14:creationId xmlns:p14="http://schemas.microsoft.com/office/powerpoint/2010/main" val="126694795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Place narration script for slide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A82F-8AAE-BD47-B2DE-04F837118C59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57DEB-3405-40DF-86CF-F650473D82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 Propane Education and Research Council     www.propane.com     All rights reserved 2020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9359D91-264A-4199-9E6B-775C3F20BD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Fundamentals of Propane – Participant Manual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765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Consumer information/warning labels must be on all portable refillable cylinders not filled on site and with _________ pounds propane capacity or less. </a:t>
            </a:r>
          </a:p>
          <a:p>
            <a:endParaRPr lang="en-US" dirty="0"/>
          </a:p>
          <a:p>
            <a:r>
              <a:rPr lang="en-US" dirty="0"/>
              <a:t>20</a:t>
            </a:r>
          </a:p>
          <a:p>
            <a:r>
              <a:rPr lang="en-US" dirty="0"/>
              <a:t>33</a:t>
            </a:r>
          </a:p>
          <a:p>
            <a:r>
              <a:rPr lang="en-US" dirty="0"/>
              <a:t>45</a:t>
            </a:r>
          </a:p>
          <a:p>
            <a:r>
              <a:rPr lang="en-US" dirty="0"/>
              <a:t>100</a:t>
            </a:r>
          </a:p>
          <a:p>
            <a:endParaRPr lang="en-US" dirty="0"/>
          </a:p>
          <a:p>
            <a:r>
              <a:rPr lang="en-US" dirty="0"/>
              <a:t>Correct answer: 100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3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Regulations require that cylinders be labeled clearly with ________. </a:t>
            </a:r>
          </a:p>
          <a:p>
            <a:endParaRPr lang="en-US" dirty="0"/>
          </a:p>
          <a:p>
            <a:r>
              <a:rPr lang="en-US" dirty="0"/>
              <a:t>total filled weight</a:t>
            </a:r>
          </a:p>
          <a:p>
            <a:r>
              <a:rPr lang="en-US" dirty="0"/>
              <a:t>shipping name and hazard class</a:t>
            </a:r>
          </a:p>
          <a:p>
            <a:r>
              <a:rPr lang="en-US" dirty="0"/>
              <a:t>personal protection equipment (PPE) requirements</a:t>
            </a:r>
          </a:p>
          <a:p>
            <a:r>
              <a:rPr lang="en-US" dirty="0"/>
              <a:t>no smoking warning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Correct answer: shipping name and hazard class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169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Regulations require that cylinders be labeled clearly with ________. </a:t>
            </a:r>
          </a:p>
          <a:p>
            <a:endParaRPr lang="en-US" dirty="0"/>
          </a:p>
          <a:p>
            <a:r>
              <a:rPr lang="en-US" dirty="0"/>
              <a:t>total filled weight</a:t>
            </a:r>
          </a:p>
          <a:p>
            <a:r>
              <a:rPr lang="en-US" dirty="0"/>
              <a:t>shipping name and hazard class</a:t>
            </a:r>
          </a:p>
          <a:p>
            <a:r>
              <a:rPr lang="en-US" dirty="0"/>
              <a:t>personal protection equipment (PPE) requirements</a:t>
            </a:r>
          </a:p>
          <a:p>
            <a:r>
              <a:rPr lang="en-US" dirty="0"/>
              <a:t>no smoking warning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Correct answer: shipping name and hazard class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Fundamentals of Propane – Participant Manual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AA82F-8AAE-BD47-B2DE-04F837118C5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 Propane Education and Research Council     www.propane.com     All rights reserved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90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88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3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20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88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04775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Fundamentals of Propane – Participant Manual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© Propane Education and Research Council     www.propane.com     All rights reserved 2020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E9B91-3DE3-44CD-A3B3-79507856CC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49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cylinder warning label is not legible or if the paper or plastic sleeve is removed during inspection, before releasing the cylinder to the customer, ___________. </a:t>
            </a:r>
          </a:p>
          <a:p>
            <a:endParaRPr lang="en-US" dirty="0"/>
          </a:p>
          <a:p>
            <a:r>
              <a:rPr lang="en-US" dirty="0"/>
              <a:t>place a new cylinder warning label on it. </a:t>
            </a:r>
          </a:p>
          <a:p>
            <a:r>
              <a:rPr lang="en-US" dirty="0"/>
              <a:t>have the customer sign a waiver.</a:t>
            </a:r>
          </a:p>
          <a:p>
            <a:r>
              <a:rPr lang="en-US" dirty="0"/>
              <a:t>orally deliver safety information.</a:t>
            </a:r>
          </a:p>
          <a:p>
            <a:r>
              <a:rPr lang="en-US" dirty="0"/>
              <a:t>contact the supervisor.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Correct answer: place a new cylinder warning label on it.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7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cylinder warning label is not legible or if the paper or plastic sleeve is removed during inspection, before releasing the cylinder to the customer, ___________. </a:t>
            </a:r>
          </a:p>
          <a:p>
            <a:endParaRPr lang="en-US" dirty="0"/>
          </a:p>
          <a:p>
            <a:r>
              <a:rPr lang="en-US" dirty="0"/>
              <a:t>place a new cylinder warning label on it. </a:t>
            </a:r>
          </a:p>
          <a:p>
            <a:r>
              <a:rPr lang="en-US" dirty="0"/>
              <a:t>have the customer sign a waiver.</a:t>
            </a:r>
          </a:p>
          <a:p>
            <a:r>
              <a:rPr lang="en-US" dirty="0"/>
              <a:t>orally deliver safety information.</a:t>
            </a:r>
          </a:p>
          <a:p>
            <a:r>
              <a:rPr lang="en-US" dirty="0"/>
              <a:t>contact the supervisor.</a:t>
            </a:r>
          </a:p>
          <a:p>
            <a:endParaRPr lang="en-US" dirty="0"/>
          </a:p>
          <a:p>
            <a:r>
              <a:rPr lang="en-US" dirty="0"/>
              <a:t>Correct answer: place a new cylinder warning label on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69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4452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Consumer information/warning labels must be on all portable refillable cylinders not filled on site and with _________ pounds propane capacity or less. </a:t>
            </a:r>
          </a:p>
          <a:p>
            <a:endParaRPr lang="en-US" dirty="0"/>
          </a:p>
          <a:p>
            <a:r>
              <a:rPr lang="en-US" dirty="0"/>
              <a:t>20</a:t>
            </a:r>
          </a:p>
          <a:p>
            <a:r>
              <a:rPr lang="en-US" dirty="0"/>
              <a:t>33</a:t>
            </a:r>
          </a:p>
          <a:p>
            <a:r>
              <a:rPr lang="en-US" dirty="0"/>
              <a:t>45</a:t>
            </a:r>
          </a:p>
          <a:p>
            <a:r>
              <a:rPr lang="en-US" dirty="0"/>
              <a:t>100</a:t>
            </a:r>
          </a:p>
          <a:p>
            <a:endParaRPr lang="en-US" dirty="0"/>
          </a:p>
          <a:p>
            <a:r>
              <a:rPr lang="en-US" dirty="0"/>
              <a:t>Correct answer: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D6CA7-26FD-45FE-A823-97BB7F3527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65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80F2911-A34D-4CE1-AACA-EB8BD27E09E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935C03-4B78-4BD5-A278-D41097F72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96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 fil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3BAF582-E553-41EE-B9D2-6E51A5D96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25465"/>
            <a:ext cx="5953126" cy="3951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9F41B9A5-EC1A-4953-BDF0-97E9301291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6721" y="-25464"/>
            <a:ext cx="3090672" cy="38545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CBEE2BF-523C-48F2-95A7-63A52311BC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7093" y="3925772"/>
            <a:ext cx="7284668" cy="29435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9209EC9-B6EE-49EF-900D-221BE173C0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64129" y="3925773"/>
            <a:ext cx="1783080" cy="2943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55867F-C70E-4881-A516-E98549653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7292" y="3205576"/>
            <a:ext cx="6082654" cy="720197"/>
          </a:xfrm>
          <a:prstGeom prst="rect">
            <a:avLst/>
          </a:prstGeom>
          <a:solidFill>
            <a:schemeClr val="tx2"/>
          </a:solidFill>
        </p:spPr>
        <p:txBody>
          <a:bodyPr lIns="365760" tIns="137160" rIns="0" bIns="137160"/>
          <a:lstStyle>
            <a:lvl1pPr>
              <a:defRPr sz="3200" cap="none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Title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142D53-917C-4CB1-AE32-831340F46C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31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fi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53E034D-FA08-457D-969B-D49A071B99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015594"/>
            <a:ext cx="5972175" cy="2842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268B807-80B9-4A4E-A502-6154C66111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295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0FBDDB9-2B5B-403C-99C6-E0D7359919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6246" y="3390900"/>
            <a:ext cx="3081528" cy="34564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7ED721-DDB9-4E9E-8904-E471CAD862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408" y="3295398"/>
            <a:ext cx="6082654" cy="720197"/>
          </a:xfrm>
          <a:prstGeom prst="rect">
            <a:avLst/>
          </a:prstGeom>
          <a:solidFill>
            <a:schemeClr val="tx2"/>
          </a:solidFill>
        </p:spPr>
        <p:txBody>
          <a:bodyPr lIns="365760" tIns="137160" rIns="0" bIns="137160"/>
          <a:lstStyle>
            <a:lvl1pPr>
              <a:defRPr sz="3200" cap="none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Title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930BF04-AE76-4087-8E8E-1373D8F197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061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8C37E-12CF-4067-B456-755A51A08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90830"/>
            <a:ext cx="7886700" cy="57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64008" rIns="91440" bIns="64008" rtlCol="0" anchor="ctr">
            <a:spAutoFit/>
          </a:bodyPr>
          <a:lstStyle>
            <a:lvl1pPr>
              <a:defRPr lang="en-US" sz="3200" cap="none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Title </a:t>
            </a:r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96634B4-9868-40C9-BDA1-55A8D02516F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015" y="1571085"/>
            <a:ext cx="2743200" cy="1824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D414DD8-F48C-4946-AE1A-B9178A6C08F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239315" y="1571085"/>
            <a:ext cx="2743200" cy="1824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699078E-74BD-4693-A524-4BBA994B1FD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20615" y="1571085"/>
            <a:ext cx="2743200" cy="1824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077F34-3A51-4D5D-8268-657A274CB14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488947" y="4241577"/>
            <a:ext cx="2743200" cy="1824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C9DA1C7-FA9D-4FAC-A553-173C2B39612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67261" y="4237300"/>
            <a:ext cx="2743200" cy="18247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DD3D8EF-105B-4967-8D67-2DD938800F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68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DAD9EE2-19E2-4716-B7E4-620DF7FD2D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91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lin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100F3-80A0-48BA-8B2C-F0D2E939D858}"/>
              </a:ext>
            </a:extLst>
          </p:cNvPr>
          <p:cNvSpPr/>
          <p:nvPr userDrawn="1"/>
        </p:nvSpPr>
        <p:spPr>
          <a:xfrm>
            <a:off x="-24142" y="128187"/>
            <a:ext cx="9168142" cy="1362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48" y="404690"/>
            <a:ext cx="7321452" cy="684012"/>
          </a:xfrm>
          <a:prstGeom prst="rect">
            <a:avLst/>
          </a:prstGeom>
        </p:spPr>
        <p:txBody>
          <a:bodyPr anchor="ctr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800">
                <a:solidFill>
                  <a:schemeClr val="bg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7C969-C369-49D3-9A59-CA185B33E9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395" y="1861515"/>
            <a:ext cx="7099465" cy="4167547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6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6A6A07-3500-4465-AC22-4AD6A78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8284" y="76453"/>
            <a:ext cx="1502040" cy="150204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6020054-40D9-4885-B394-7A6716B551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16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66844-5BC5-4A94-8611-8BBA8E08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2FD3-25AF-4BC1-82A0-B3D65E813AB4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9AEF5-5AF9-4EAB-998A-9234465B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FA99A-4AA8-4E88-84BC-D4B9B973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051FD-E21F-4FBA-BAB4-1AA8B84A88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29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100F3-80A0-48BA-8B2C-F0D2E939D858}"/>
              </a:ext>
            </a:extLst>
          </p:cNvPr>
          <p:cNvSpPr/>
          <p:nvPr userDrawn="1"/>
        </p:nvSpPr>
        <p:spPr>
          <a:xfrm>
            <a:off x="-24142" y="128187"/>
            <a:ext cx="9168142" cy="1362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48" y="404690"/>
            <a:ext cx="7321452" cy="684012"/>
          </a:xfrm>
          <a:prstGeom prst="rect">
            <a:avLst/>
          </a:prstGeom>
        </p:spPr>
        <p:txBody>
          <a:bodyPr anchor="ctr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800">
                <a:solidFill>
                  <a:schemeClr val="bg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7C969-C369-49D3-9A59-CA185B33E9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395" y="1861515"/>
            <a:ext cx="7099465" cy="4167547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6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6A6A07-3500-4465-AC22-4AD6A78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8284" y="76453"/>
            <a:ext cx="1502040" cy="150204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6020054-40D9-4885-B394-7A6716B551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97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lin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A04D39-48F0-41DD-B148-9F755F757C19}"/>
              </a:ext>
            </a:extLst>
          </p:cNvPr>
          <p:cNvSpPr/>
          <p:nvPr userDrawn="1"/>
        </p:nvSpPr>
        <p:spPr>
          <a:xfrm>
            <a:off x="-24142" y="128187"/>
            <a:ext cx="9168142" cy="1845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48" y="327774"/>
            <a:ext cx="7321452" cy="1518117"/>
          </a:xfrm>
          <a:prstGeom prst="rect">
            <a:avLst/>
          </a:prstGeom>
        </p:spPr>
        <p:txBody>
          <a:bodyPr anchor="t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800">
                <a:solidFill>
                  <a:schemeClr val="bg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7C969-C369-49D3-9A59-CA185B33E9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395" y="2170632"/>
            <a:ext cx="7099465" cy="3858430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6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6A6A07-3500-4465-AC22-4AD6A78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8284" y="76453"/>
            <a:ext cx="1502040" cy="150204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6020054-40D9-4885-B394-7A6716B551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52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100F3-80A0-48BA-8B2C-F0D2E939D858}"/>
              </a:ext>
            </a:extLst>
          </p:cNvPr>
          <p:cNvSpPr/>
          <p:nvPr userDrawn="1"/>
        </p:nvSpPr>
        <p:spPr>
          <a:xfrm>
            <a:off x="-24142" y="128187"/>
            <a:ext cx="9168142" cy="25893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48" y="353414"/>
            <a:ext cx="7321452" cy="2005224"/>
          </a:xfrm>
          <a:prstGeom prst="rect">
            <a:avLst/>
          </a:prstGeom>
        </p:spPr>
        <p:txBody>
          <a:bodyPr anchor="t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700">
                <a:solidFill>
                  <a:schemeClr val="bg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7C969-C369-49D3-9A59-CA185B33E9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395" y="3076486"/>
            <a:ext cx="7099465" cy="2952576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6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6A6A07-3500-4465-AC22-4AD6A781B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8284" y="76453"/>
            <a:ext cx="1502040" cy="150204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88F8871-A5F8-4965-B931-991FA465F3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429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100F3-80A0-48BA-8B2C-F0D2E939D858}"/>
              </a:ext>
            </a:extLst>
          </p:cNvPr>
          <p:cNvSpPr/>
          <p:nvPr userDrawn="1"/>
        </p:nvSpPr>
        <p:spPr>
          <a:xfrm>
            <a:off x="-24142" y="128187"/>
            <a:ext cx="9168142" cy="1479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48" y="353414"/>
            <a:ext cx="7321452" cy="1000753"/>
          </a:xfrm>
          <a:prstGeom prst="rect">
            <a:avLst/>
          </a:prstGeom>
        </p:spPr>
        <p:txBody>
          <a:bodyPr anchor="t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700">
                <a:solidFill>
                  <a:schemeClr val="bg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7C969-C369-49D3-9A59-CA185B33E9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395" y="2007704"/>
            <a:ext cx="7099465" cy="4021358"/>
          </a:xfrm>
          <a:prstGeom prst="rect">
            <a:avLst/>
          </a:prstGeo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6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marL="9601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3pPr>
            <a:lvl4pPr marL="14173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4pPr>
            <a:lvl5pPr marL="18745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88F8871-A5F8-4965-B931-991FA465F3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3F1FA-ED79-45D8-A2D2-104FBF5C4D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312" y="328561"/>
            <a:ext cx="1087998" cy="1000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40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9" y="1503362"/>
            <a:ext cx="7886700" cy="3851276"/>
          </a:xfrm>
          <a:prstGeom prst="rect">
            <a:avLst/>
          </a:prstGeom>
        </p:spPr>
        <p:txBody>
          <a:bodyPr/>
          <a:lstStyle>
            <a:lvl1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5F34868-C26B-43F8-B785-07DF607D2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7231" y="414082"/>
            <a:ext cx="7509752" cy="5724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64008" rIns="91440" bIns="64008" rtlCol="0" anchor="ctr">
            <a:spAutoFit/>
          </a:bodyPr>
          <a:lstStyle>
            <a:lvl1pPr>
              <a:defRPr sz="3200" cap="none" spc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615642B-B583-43D9-9C14-AA7F855BDD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CC49A-0F28-4C2F-8B50-D0A3EE3E6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66837" y="133405"/>
            <a:ext cx="1050171" cy="1082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917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3044C-CD8D-499D-BFDC-67A8CD86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812F-D4CA-4182-AFD5-FC6F36E92E2A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88EE2-A7DE-4B4A-8D88-CCF653C6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D3EE8-F90A-497B-81C7-91FA415A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BF5-D2C0-43D1-BAF1-F5C8CE98D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79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DAD9EE2-19E2-4716-B7E4-620DF7FD2D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4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B36C42F-C65E-41B3-8970-8FE14D6EA6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09292" y="-1"/>
            <a:ext cx="5134708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C6E2-C6A4-2C4F-8443-D5553C6F9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9" y="1238438"/>
            <a:ext cx="3270949" cy="752515"/>
          </a:xfrm>
          <a:prstGeom prst="rect">
            <a:avLst/>
          </a:prstGeom>
        </p:spPr>
        <p:txBody>
          <a:bodyPr lIns="0"/>
          <a:lstStyle>
            <a:lvl1pPr marL="457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800">
                <a:solidFill>
                  <a:schemeClr val="tx1"/>
                </a:solidFill>
              </a:defRPr>
            </a:lvl1pPr>
            <a:lvl2pPr marL="50292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>
                <a:solidFill>
                  <a:schemeClr val="tx1"/>
                </a:solidFill>
              </a:defRPr>
            </a:lvl2pPr>
            <a:lvl3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</a:defRPr>
            </a:lvl3pPr>
            <a:lvl4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</a:defRPr>
            </a:lvl4pPr>
            <a:lvl5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5F34868-C26B-43F8-B785-07DF607D2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888" y="373672"/>
            <a:ext cx="2759994" cy="5724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64008" rIns="91440" bIns="64008" rtlCol="0" anchor="ctr">
            <a:spAutoFit/>
          </a:bodyPr>
          <a:lstStyle>
            <a:lvl1pPr>
              <a:defRPr sz="3200" cap="none" spc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345C28-967C-44EB-81AF-34DB9BAE771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2108" y="2055969"/>
            <a:ext cx="3270949" cy="4376737"/>
          </a:xfrm>
          <a:prstGeom prst="rect">
            <a:avLst/>
          </a:prstGeom>
        </p:spPr>
        <p:txBody>
          <a:bodyPr lIns="182880"/>
          <a:lstStyle>
            <a:lvl1pPr marL="164592" indent="-16459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 marL="164592" indent="-16459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3pPr>
            <a:lvl4pPr marL="164592" indent="-16459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4pPr>
            <a:lvl5pPr marL="164592" indent="-16459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B59732-FD2B-4C9D-9F4B-80DC383F71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322FD-6F19-408A-B291-DC9819B797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360" y="97220"/>
            <a:ext cx="1159587" cy="1159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02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C7AE57-B414-4849-A6B7-085ECE7BD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90830"/>
            <a:ext cx="7886700" cy="57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64008" rIns="91440" bIns="64008" rtlCol="0" anchor="ctr">
            <a:spAutoFit/>
          </a:bodyPr>
          <a:lstStyle>
            <a:lvl1pPr>
              <a:defRPr lang="en-US" sz="3200" b="1" cap="none" spc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E83563-ED77-4EC5-B580-F06F2829C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9" y="1276848"/>
            <a:ext cx="7886700" cy="38512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94050ED-6144-46F7-9E2F-44B157957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0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30ACB8A-0DCA-4F68-81FD-7E860E98EC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09292" y="-1"/>
            <a:ext cx="5134708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D4BA8F-5678-4161-831C-4BFAC1E2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9" y="1503362"/>
            <a:ext cx="3313678" cy="4794888"/>
          </a:xfrm>
          <a:prstGeom prst="rect">
            <a:avLst/>
          </a:prstGeom>
        </p:spPr>
        <p:txBody>
          <a:bodyPr/>
          <a:lstStyle>
            <a:lvl1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6858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2pPr>
            <a:lvl3pPr marL="11430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3pPr>
            <a:lvl4pPr marL="16002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4pPr>
            <a:lvl5pPr marL="20574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082F19-4458-43D2-B23D-C4ABF49A7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88210"/>
            <a:ext cx="4099891" cy="5724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64008" rIns="91440" bIns="64008" rtlCol="0" anchor="ctr">
            <a:spAutoFit/>
          </a:bodyPr>
          <a:lstStyle>
            <a:lvl1pPr>
              <a:defRPr sz="3200" cap="none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 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619C556-2516-4B09-A6ED-E5B26C1C0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29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2C668C-54A2-443F-BE61-99BFE10364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09292" y="1486972"/>
            <a:ext cx="5134708" cy="3409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81B027-D136-4DFC-AAD2-3B27BF63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09" y="1503361"/>
            <a:ext cx="3399136" cy="4786343"/>
          </a:xfrm>
          <a:prstGeom prst="rect">
            <a:avLst/>
          </a:prstGeom>
        </p:spPr>
        <p:txBody>
          <a:bodyPr/>
          <a:lstStyle>
            <a:lvl1pPr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6858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2pPr>
            <a:lvl3pPr marL="11430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3pPr>
            <a:lvl4pPr marL="16002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4pPr>
            <a:lvl5pPr marL="2057400" indent="-18288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Calibri" panose="020F0502020204030204" pitchFamily="34" charset="0"/>
              <a:buChar char="­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69CFE1-0C38-4C3D-A7AA-2A9D71E7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88210"/>
            <a:ext cx="6408751" cy="57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64008" rIns="91440" bIns="64008" rtlCol="0" anchor="ctr">
            <a:spAutoFit/>
          </a:bodyPr>
          <a:lstStyle>
            <a:lvl1pPr>
              <a:defRPr sz="3200" cap="none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FD20D14-6698-4C4A-BE7A-04C89041F9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68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3FE754A-107A-415D-B19B-807DF140AC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0116" y="1579841"/>
            <a:ext cx="2322461" cy="4028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A8928B9-E888-4F70-8D3E-F69590379F9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83250" y="1579841"/>
            <a:ext cx="2322461" cy="4028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14FF81B-150C-496C-8ED3-9B75A1E03D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96384" y="1579841"/>
            <a:ext cx="2322461" cy="4028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1C7C7-F2BD-43A1-8F73-E72BF3349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90830"/>
            <a:ext cx="7886700" cy="57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64008" rIns="91440" bIns="64008" rtlCol="0" anchor="ctr">
            <a:spAutoFit/>
          </a:bodyPr>
          <a:lstStyle>
            <a:lvl1pPr>
              <a:defRPr lang="en-US" sz="3200" cap="none" spc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Title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6E5A1BB-D843-4B6F-8780-98BACD9CB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60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8B7C377-F2D2-499B-8C9C-F09CCF3FBA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7308" y="3849303"/>
            <a:ext cx="3612828" cy="239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63A518-675F-48B6-ADBE-C9704B09C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09" y="490830"/>
            <a:ext cx="7886700" cy="57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64008" rIns="91440" bIns="64008" rtlCol="0" anchor="ctr">
            <a:spAutoFit/>
          </a:bodyPr>
          <a:lstStyle>
            <a:lvl1pPr>
              <a:defRPr lang="en-US" sz="3200" cap="none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Title 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880354A-2F36-4452-AD4B-750F854C27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308" y="1341403"/>
            <a:ext cx="3612828" cy="239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CB2454C-DE6C-4C11-B5E4-6A76B6BA4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6168" y="1341404"/>
            <a:ext cx="3612828" cy="239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D524E-3AB0-4920-A893-BBE249AB96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86168" y="3849303"/>
            <a:ext cx="3612828" cy="239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E6B48-AF2E-402F-AE09-CDC3A609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36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 fill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E504EBA-6685-4417-AF9D-DFFBCA2D20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4120166"/>
            <a:ext cx="4572001" cy="27489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C06EBF7-71E2-4EBF-B5AB-DA5D945A33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2637"/>
            <a:ext cx="5905499" cy="3407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7ACAB75-1909-4861-96A7-7C1D774755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3457" y="-9157"/>
            <a:ext cx="3137793" cy="4047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9C98B4D-CE7B-43AE-837A-29E7B80452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67250" y="4130337"/>
            <a:ext cx="4486278" cy="27250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B30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Drag and drop to insert picture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A2B9FD-0612-4D53-8D2B-024886CDC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410140"/>
            <a:ext cx="5993456" cy="720197"/>
          </a:xfrm>
          <a:prstGeom prst="rect">
            <a:avLst/>
          </a:prstGeom>
          <a:solidFill>
            <a:schemeClr val="tx2"/>
          </a:solidFill>
        </p:spPr>
        <p:txBody>
          <a:bodyPr lIns="365760" tIns="137160" rIns="0" bIns="137160"/>
          <a:lstStyle>
            <a:lvl1pPr>
              <a:defRPr sz="3200" cap="none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Title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1D9DF-5241-4D1A-B284-B89DBC657D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914649" y="398185"/>
            <a:ext cx="2464660" cy="59073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300">
                <a:latin typeface="Arial Narrow" panose="020B0606020202030204" pitchFamily="34" charset="0"/>
              </a:defRPr>
            </a:lvl1pPr>
            <a:lvl2pPr marL="457200" indent="0">
              <a:buNone/>
              <a:defRPr sz="1500">
                <a:latin typeface="Arial Narrow" panose="020B0606020202030204" pitchFamily="34" charset="0"/>
              </a:defRPr>
            </a:lvl2pPr>
            <a:lvl3pPr marL="914400" indent="0">
              <a:buNone/>
              <a:defRPr sz="1500">
                <a:latin typeface="Arial Narrow" panose="020B0606020202030204" pitchFamily="34" charset="0"/>
              </a:defRPr>
            </a:lvl3pPr>
            <a:lvl4pPr marL="1371600" indent="0">
              <a:buNone/>
              <a:defRPr sz="1500">
                <a:latin typeface="Arial Narrow" panose="020B0606020202030204" pitchFamily="34" charset="0"/>
              </a:defRPr>
            </a:lvl4pPr>
            <a:lvl5pPr marL="1828800" indent="0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4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75A73F-0C94-4AAE-8330-2E7B45196C05}"/>
              </a:ext>
            </a:extLst>
          </p:cNvPr>
          <p:cNvSpPr txBox="1">
            <a:spLocks/>
          </p:cNvSpPr>
          <p:nvPr userDrawn="1"/>
        </p:nvSpPr>
        <p:spPr>
          <a:xfrm>
            <a:off x="-2990849" y="-1"/>
            <a:ext cx="2627014" cy="6419851"/>
          </a:xfrm>
          <a:prstGeom prst="rect">
            <a:avLst/>
          </a:prstGeom>
          <a:solidFill>
            <a:srgbClr val="007A37"/>
          </a:solidFill>
        </p:spPr>
        <p:txBody>
          <a:bodyPr tIns="4572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B3033"/>
              </a:buClr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D6BE7-3433-4087-BFEE-53E6120D7D6B}"/>
              </a:ext>
            </a:extLst>
          </p:cNvPr>
          <p:cNvSpPr txBox="1"/>
          <p:nvPr userDrawn="1"/>
        </p:nvSpPr>
        <p:spPr>
          <a:xfrm>
            <a:off x="-2516646" y="85491"/>
            <a:ext cx="2013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Developer Notes:</a:t>
            </a:r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6126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49" r:id="rId2"/>
    <p:sldLayoutId id="2147483751" r:id="rId3"/>
    <p:sldLayoutId id="2147483752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6" r:id="rId13"/>
    <p:sldLayoutId id="2147483778" r:id="rId14"/>
    <p:sldLayoutId id="214748377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 cap="all" spc="0" baseline="0">
          <a:solidFill>
            <a:srgbClr val="003087"/>
          </a:solidFill>
          <a:latin typeface="Solano Gothic Pro MVB" panose="020006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B3033"/>
        </a:buClr>
        <a:buFont typeface="Arial" panose="020B0604020202020204" pitchFamily="34" charset="0"/>
        <a:buChar char="•"/>
        <a:defRPr sz="17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9ADF0-7E52-8845-9F63-139E393EE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834" y="1548884"/>
            <a:ext cx="7886700" cy="3851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C5F92E-E07F-4970-BDC5-93737AC24F14}"/>
              </a:ext>
            </a:extLst>
          </p:cNvPr>
          <p:cNvSpPr txBox="1">
            <a:spLocks/>
          </p:cNvSpPr>
          <p:nvPr userDrawn="1"/>
        </p:nvSpPr>
        <p:spPr>
          <a:xfrm>
            <a:off x="-2990849" y="-1"/>
            <a:ext cx="2627014" cy="6419851"/>
          </a:xfrm>
          <a:prstGeom prst="rect">
            <a:avLst/>
          </a:prstGeom>
          <a:solidFill>
            <a:srgbClr val="007A37"/>
          </a:solidFill>
        </p:spPr>
        <p:txBody>
          <a:bodyPr tIns="4572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B3033"/>
              </a:buClr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411A7-CFD1-421E-B643-F3E85B177B31}"/>
              </a:ext>
            </a:extLst>
          </p:cNvPr>
          <p:cNvSpPr txBox="1"/>
          <p:nvPr userDrawn="1"/>
        </p:nvSpPr>
        <p:spPr>
          <a:xfrm>
            <a:off x="-2516646" y="85491"/>
            <a:ext cx="2013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Developer Notes: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84538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61" r:id="rId2"/>
    <p:sldLayoutId id="2147483757" r:id="rId3"/>
    <p:sldLayoutId id="2147483765" r:id="rId4"/>
    <p:sldLayoutId id="2147483777" r:id="rId5"/>
    <p:sldLayoutId id="214748378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spc="50" baseline="0">
          <a:solidFill>
            <a:srgbClr val="003087"/>
          </a:solidFill>
          <a:latin typeface="Solano Gothic Pro MVB" panose="020006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15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15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15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15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2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8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7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FF11A6-FCB7-DB4D-BCE2-303B940E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94" r="13294"/>
          <a:stretch/>
        </p:blipFill>
        <p:spPr>
          <a:xfrm>
            <a:off x="0" y="-20320"/>
            <a:ext cx="9144000" cy="6878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A34D354-B9B3-47C6-BCBE-ADF85F14D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Drag and drop to insert full screen image into the background.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607CE-DE81-4ADE-A72B-15DC812C8184}"/>
              </a:ext>
            </a:extLst>
          </p:cNvPr>
          <p:cNvSpPr/>
          <p:nvPr/>
        </p:nvSpPr>
        <p:spPr>
          <a:xfrm>
            <a:off x="0" y="-35818"/>
            <a:ext cx="9195148" cy="689381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5E22C9B-48C0-45A2-AC59-395B3FB7C77F}"/>
              </a:ext>
            </a:extLst>
          </p:cNvPr>
          <p:cNvSpPr txBox="1">
            <a:spLocks/>
          </p:cNvSpPr>
          <p:nvPr/>
        </p:nvSpPr>
        <p:spPr>
          <a:xfrm>
            <a:off x="991854" y="3429000"/>
            <a:ext cx="7291271" cy="1426096"/>
          </a:xfrm>
          <a:prstGeom prst="rect">
            <a:avLst/>
          </a:prstGeom>
          <a:noFill/>
        </p:spPr>
        <p:txBody>
          <a:bodyPr vert="horz" wrap="square" lIns="91440" tIns="64008" rIns="91440" bIns="64008" rtlCol="0" anchor="ctr">
            <a:sp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5500" b="1" kern="1200" cap="all" spc="0" baseline="0">
                <a:solidFill>
                  <a:schemeClr val="bg1"/>
                </a:solidFill>
                <a:latin typeface="Solano Gothic Pro MVB" panose="02000606030000020004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cap="none" dirty="0">
                <a:latin typeface="Calibri" panose="020F0502020204030204" pitchFamily="34" charset="0"/>
                <a:cs typeface="Calibri" panose="020F0502020204030204" pitchFamily="34" charset="0"/>
              </a:rPr>
              <a:t>DISPENSING</a:t>
            </a:r>
            <a:r>
              <a:rPr lang="en-US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cap="none" dirty="0">
                <a:latin typeface="Calibri" panose="020F0502020204030204" pitchFamily="34" charset="0"/>
                <a:cs typeface="Calibri" panose="020F0502020204030204" pitchFamily="34" charset="0"/>
              </a:rPr>
              <a:t>PROPANE SAFELY</a:t>
            </a:r>
          </a:p>
          <a:p>
            <a:r>
              <a:rPr lang="en-US" sz="4500" cap="none" dirty="0">
                <a:latin typeface="Calibri" panose="020F0502020204030204" pitchFamily="34" charset="0"/>
                <a:cs typeface="Calibri" panose="020F0502020204030204" pitchFamily="34" charset="0"/>
              </a:rPr>
              <a:t>Post Filling Cylinders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C1ACB3D-D269-4487-AEB7-55B6ACDE8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2" y="0"/>
            <a:ext cx="1914525" cy="1044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03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03662-E1F3-4A0E-8910-45009E193577}"/>
              </a:ext>
            </a:extLst>
          </p:cNvPr>
          <p:cNvSpPr txBox="1"/>
          <p:nvPr/>
        </p:nvSpPr>
        <p:spPr>
          <a:xfrm>
            <a:off x="395081" y="2408967"/>
            <a:ext cx="4353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  <a:cs typeface="Teko" panose="02000000000000000000" pitchFamily="50" charset="0"/>
              </a:rPr>
              <a:t>Method determined at the local level</a:t>
            </a:r>
          </a:p>
        </p:txBody>
      </p:sp>
      <p:pic>
        <p:nvPicPr>
          <p:cNvPr id="2" name="m7_s9_1">
            <a:hlinkClick r:id="" action="ppaction://media"/>
            <a:extLst>
              <a:ext uri="{FF2B5EF4-FFF2-40B4-BE49-F238E27FC236}">
                <a16:creationId xmlns:a16="http://schemas.microsoft.com/office/drawing/2014/main" id="{2B61937F-D5B9-447F-85EE-1A8B5D6004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376" y="857250"/>
            <a:ext cx="9241376" cy="5198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0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18D944-D329-496F-BA1A-6C52B494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E70A7E-BF1C-4B11-8A95-9647DFF0B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F3CE09-D646-49F3-AF25-97FD01F1A914}"/>
              </a:ext>
            </a:extLst>
          </p:cNvPr>
          <p:cNvSpPr/>
          <p:nvPr/>
        </p:nvSpPr>
        <p:spPr>
          <a:xfrm>
            <a:off x="0" y="0"/>
            <a:ext cx="9168142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CB5DA4-EEB7-4F2D-B08A-20B69D5E2A00}"/>
              </a:ext>
            </a:extLst>
          </p:cNvPr>
          <p:cNvSpPr txBox="1">
            <a:spLocks/>
          </p:cNvSpPr>
          <p:nvPr/>
        </p:nvSpPr>
        <p:spPr>
          <a:xfrm>
            <a:off x="2650854" y="2323513"/>
            <a:ext cx="5016771" cy="1296731"/>
          </a:xfrm>
          <a:prstGeom prst="rect">
            <a:avLst/>
          </a:prstGeom>
        </p:spPr>
        <p:txBody>
          <a:bodyPr anchor="t"/>
          <a:lstStyle>
            <a:lvl1pPr marL="457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745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en-US" sz="4500" b="1" spc="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Understanding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CC137-4E5E-42A6-A200-64DE6191EF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22006" y="2099193"/>
            <a:ext cx="1745373" cy="174537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CD188C-F31B-4D1F-909C-1C9A15EDE4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82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place a new cylinder warning label on it. 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have the customer sign a waiver.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orally deliver safety information.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contact the supervisor.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cylinder warning label is not legible or if the paper or plastic sleeve is removed during inspection, before releasing the cylinder to the customer, ___________.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9E42F2-EA38-0E4A-BF7B-D49050883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7314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place a new cylinder warning label on it. 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have the customer sign a waiver.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orally deliver safety information.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contact the supervisor.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cylinder warning label is not legible or if the paper or plastic sleeve is removed during inspection, before releasing the cylinder to the customer, ___________.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A3CB8-8FF4-E44E-9523-276CE8099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06AE6-479F-45B9-B6AC-B16EE68C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61515"/>
            <a:ext cx="295275" cy="304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F0DFD6-327A-43A2-925A-4AD864603784}"/>
              </a:ext>
            </a:extLst>
          </p:cNvPr>
          <p:cNvSpPr/>
          <p:nvPr/>
        </p:nvSpPr>
        <p:spPr>
          <a:xfrm>
            <a:off x="1249532" y="2249697"/>
            <a:ext cx="3244752" cy="1497304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63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20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33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45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100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Consumer information/warning labels must be on all portable refillable cylinders not filled on site and with _________ pounds propane capacity or less.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46CAA8-182C-1543-B3B7-87D87A8EED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564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>
                <a:solidFill>
                  <a:srgbClr val="38484E"/>
                </a:solidFill>
              </a:rPr>
              <a:t>20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>
                <a:solidFill>
                  <a:srgbClr val="38484E"/>
                </a:solidFill>
              </a:rPr>
              <a:t>33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>
                <a:solidFill>
                  <a:srgbClr val="38484E"/>
                </a:solidFill>
              </a:rPr>
              <a:t>45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>
                <a:solidFill>
                  <a:srgbClr val="38484E"/>
                </a:solidFill>
              </a:rPr>
              <a:t>100</a:t>
            </a:r>
            <a:endParaRPr lang="en-US" dirty="0">
              <a:solidFill>
                <a:srgbClr val="38484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Consumer information/warning labels must be on all portable refillable cylinders not filled on site and with _________ pounds propane capacity or less.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098CF-3C38-F84E-8FE0-ABD3CA4069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06AE6-479F-45B9-B6AC-B16EE68C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95" y="3489469"/>
            <a:ext cx="295275" cy="304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F0DFD6-327A-43A2-925A-4AD864603784}"/>
              </a:ext>
            </a:extLst>
          </p:cNvPr>
          <p:cNvSpPr/>
          <p:nvPr/>
        </p:nvSpPr>
        <p:spPr>
          <a:xfrm>
            <a:off x="1167948" y="1741271"/>
            <a:ext cx="3244752" cy="1497304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57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total filled weight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shipping name and hazard class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personal protection equipment (PPE) requirements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no smoking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Regulations require that cylinders be labeled clearly with _________	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975C7-3343-A34A-92C4-7EB4E5095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0DFD6-327A-43A2-925A-4AD864603784}"/>
              </a:ext>
            </a:extLst>
          </p:cNvPr>
          <p:cNvSpPr/>
          <p:nvPr/>
        </p:nvSpPr>
        <p:spPr>
          <a:xfrm>
            <a:off x="4385986" y="4479837"/>
            <a:ext cx="3244752" cy="1497304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68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8E207-120A-4A70-8713-1B2437D45022}"/>
              </a:ext>
            </a:extLst>
          </p:cNvPr>
          <p:cNvSpPr txBox="1"/>
          <p:nvPr/>
        </p:nvSpPr>
        <p:spPr>
          <a:xfrm>
            <a:off x="1249532" y="1629511"/>
            <a:ext cx="6381206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total filled weight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shipping name and hazard class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personal protection equipment (PPE) requirements</a:t>
            </a:r>
          </a:p>
          <a:p>
            <a:pPr defTabSz="685800">
              <a:lnSpc>
                <a:spcPct val="200000"/>
              </a:lnSpc>
              <a:defRPr/>
            </a:pPr>
            <a:r>
              <a:rPr lang="en-US" dirty="0">
                <a:solidFill>
                  <a:srgbClr val="38484E"/>
                </a:solidFill>
              </a:rPr>
              <a:t>no smoking warning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A9C-E663-41A3-AA70-19A4179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Regulations require that cylinders be labeled clearly with _________	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8BA2B-52F5-3742-AD85-7B5C1DC9E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67645A-17CC-4F87-9731-8FD661CAE4C1}"/>
              </a:ext>
            </a:extLst>
          </p:cNvPr>
          <p:cNvGrpSpPr/>
          <p:nvPr/>
        </p:nvGrpSpPr>
        <p:grpSpPr>
          <a:xfrm>
            <a:off x="805395" y="1861515"/>
            <a:ext cx="288534" cy="1932754"/>
            <a:chOff x="805395" y="1861515"/>
            <a:chExt cx="288534" cy="193275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5E290B27-4EE9-48C8-8592-A78DB5AEB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409" y="2410887"/>
              <a:ext cx="285408" cy="289393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C18490D-79DA-4D6D-B0D2-F8989E59F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5395" y="2949182"/>
              <a:ext cx="285408" cy="28939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44A0336-0766-4877-937F-4C25E082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3504876"/>
              <a:ext cx="285408" cy="289393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4692F07-A80D-4E0B-8B1E-E3113E04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806"/>
            <a:stretch/>
          </p:blipFill>
          <p:spPr>
            <a:xfrm>
              <a:off x="808521" y="1861515"/>
              <a:ext cx="285408" cy="28939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06AE6-479F-45B9-B6AC-B16EE68C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2395480"/>
            <a:ext cx="295275" cy="304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F0DFD6-327A-43A2-925A-4AD864603784}"/>
              </a:ext>
            </a:extLst>
          </p:cNvPr>
          <p:cNvSpPr/>
          <p:nvPr/>
        </p:nvSpPr>
        <p:spPr>
          <a:xfrm>
            <a:off x="1249532" y="2894330"/>
            <a:ext cx="5459086" cy="1497304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68C902-F24C-4EB5-968F-FA88C19825DB}"/>
              </a:ext>
            </a:extLst>
          </p:cNvPr>
          <p:cNvSpPr/>
          <p:nvPr/>
        </p:nvSpPr>
        <p:spPr>
          <a:xfrm>
            <a:off x="1246406" y="1699255"/>
            <a:ext cx="5459086" cy="654266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84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0D076-3B5D-4B3A-B715-CCA7C31C8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Replace any old closing slide (with PERC or ELDT logos) with this slide.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139DD-229C-4189-9009-083EB82B60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73443" y="1349828"/>
            <a:ext cx="4797114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38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03662-E1F3-4A0E-8910-45009E193577}"/>
              </a:ext>
            </a:extLst>
          </p:cNvPr>
          <p:cNvSpPr txBox="1"/>
          <p:nvPr/>
        </p:nvSpPr>
        <p:spPr>
          <a:xfrm>
            <a:off x="395081" y="2408967"/>
            <a:ext cx="4353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  <a:cs typeface="Teko" panose="02000000000000000000" pitchFamily="50" charset="0"/>
              </a:rPr>
              <a:t>Method determined at the local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F843D-D905-42DC-B8DA-A341FC0CB444}"/>
              </a:ext>
            </a:extLst>
          </p:cNvPr>
          <p:cNvSpPr txBox="1"/>
          <p:nvPr/>
        </p:nvSpPr>
        <p:spPr>
          <a:xfrm>
            <a:off x="395081" y="3037204"/>
            <a:ext cx="41744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</a:rPr>
              <a:t>Federal + NFPA 58: </a:t>
            </a:r>
          </a:p>
        </p:txBody>
      </p:sp>
      <p:pic>
        <p:nvPicPr>
          <p:cNvPr id="4" name="m7_s2_1B">
            <a:hlinkClick r:id="" action="ppaction://media"/>
            <a:extLst>
              <a:ext uri="{FF2B5EF4-FFF2-40B4-BE49-F238E27FC236}">
                <a16:creationId xmlns:a16="http://schemas.microsoft.com/office/drawing/2014/main" id="{570C0DE8-F9A6-48A2-845E-E726DA03B1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01355"/>
            <a:ext cx="9144969" cy="4902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79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664F5A-0611-4F8A-9706-DB5AD836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9" y="490830"/>
            <a:ext cx="7886700" cy="572464"/>
          </a:xfrm>
        </p:spPr>
        <p:txBody>
          <a:bodyPr/>
          <a:lstStyle/>
          <a:p>
            <a:r>
              <a:rPr lang="en-US" dirty="0"/>
              <a:t>Post-Filling Procedures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CE2C8E-9765-466E-9306-AE3AD1588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20722A-E85C-491B-A84E-BB75C8331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78" y="1482469"/>
            <a:ext cx="6647844" cy="2898981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EABA79-347A-4516-9C16-FAD04EE0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99" y="4381450"/>
            <a:ext cx="4124901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7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BAAF-7C30-48C8-B784-1656CB03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9" y="490830"/>
            <a:ext cx="7886700" cy="572464"/>
          </a:xfrm>
        </p:spPr>
        <p:txBody>
          <a:bodyPr/>
          <a:lstStyle/>
          <a:p>
            <a:r>
              <a:rPr lang="en-US" dirty="0"/>
              <a:t>Shipping Label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B1B57-689C-41C3-9620-790E903C9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E22939-B05C-4864-958A-F0578179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93" y="1887886"/>
            <a:ext cx="5347814" cy="24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03662-E1F3-4A0E-8910-45009E193577}"/>
              </a:ext>
            </a:extLst>
          </p:cNvPr>
          <p:cNvSpPr txBox="1"/>
          <p:nvPr/>
        </p:nvSpPr>
        <p:spPr>
          <a:xfrm>
            <a:off x="395081" y="2408967"/>
            <a:ext cx="4353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  <a:cs typeface="Teko" panose="02000000000000000000" pitchFamily="50" charset="0"/>
              </a:rPr>
              <a:t>Method determined at the local level</a:t>
            </a:r>
          </a:p>
        </p:txBody>
      </p:sp>
      <p:pic>
        <p:nvPicPr>
          <p:cNvPr id="2" name="Mod7-PostFilling Cylinders_Slide5_v3">
            <a:hlinkClick r:id="" action="ppaction://media"/>
            <a:extLst>
              <a:ext uri="{FF2B5EF4-FFF2-40B4-BE49-F238E27FC236}">
                <a16:creationId xmlns:a16="http://schemas.microsoft.com/office/drawing/2014/main" id="{2B8B40D9-CF4B-4B27-B8B6-33E06D93EC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857249"/>
            <a:ext cx="9144001" cy="5143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3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D1BB-824E-4043-8AC2-05546743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9" y="490830"/>
            <a:ext cx="7886700" cy="572464"/>
          </a:xfrm>
        </p:spPr>
        <p:txBody>
          <a:bodyPr/>
          <a:lstStyle/>
          <a:p>
            <a:r>
              <a:rPr lang="en-US" dirty="0"/>
              <a:t>Consumer Information Warning Labels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C27C2-7A97-4E6F-9D7D-3E16B29545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14AB19D9-DD95-4CC3-83E5-8249158F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7" y="1319455"/>
            <a:ext cx="7940566" cy="260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E4FCA9B-3DF4-41CE-A90B-C654533AA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64" y="4369487"/>
            <a:ext cx="4098872" cy="2190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9200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YyrAJxM1nt">
            <a:hlinkClick r:id="" action="ppaction://media"/>
            <a:extLst>
              <a:ext uri="{FF2B5EF4-FFF2-40B4-BE49-F238E27FC236}">
                <a16:creationId xmlns:a16="http://schemas.microsoft.com/office/drawing/2014/main" id="{9C91EB46-7E08-4A4E-B20F-4EC9A8ADE7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66" y="878025"/>
            <a:ext cx="9107068" cy="5122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59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03662-E1F3-4A0E-8910-45009E193577}"/>
              </a:ext>
            </a:extLst>
          </p:cNvPr>
          <p:cNvSpPr txBox="1"/>
          <p:nvPr/>
        </p:nvSpPr>
        <p:spPr>
          <a:xfrm>
            <a:off x="395081" y="2408967"/>
            <a:ext cx="4353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 Narrow" panose="020B0606020202030204" pitchFamily="34" charset="0"/>
                <a:cs typeface="Teko" panose="02000000000000000000" pitchFamily="50" charset="0"/>
              </a:rPr>
              <a:t>Method determined at the local level</a:t>
            </a:r>
          </a:p>
        </p:txBody>
      </p:sp>
      <p:pic>
        <p:nvPicPr>
          <p:cNvPr id="4" name="DPS_M7_Slide7_v12_14">
            <a:hlinkClick r:id="" action="ppaction://media"/>
            <a:extLst>
              <a:ext uri="{FF2B5EF4-FFF2-40B4-BE49-F238E27FC236}">
                <a16:creationId xmlns:a16="http://schemas.microsoft.com/office/drawing/2014/main" id="{E95EBEA1-169A-4913-962B-A7636A362A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67" y="822208"/>
            <a:ext cx="9206297" cy="5178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9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C9E3-39B0-4F80-AB0D-DE3D656D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9" y="490830"/>
            <a:ext cx="7886700" cy="572464"/>
          </a:xfrm>
        </p:spPr>
        <p:txBody>
          <a:bodyPr/>
          <a:lstStyle/>
          <a:p>
            <a:r>
              <a:rPr lang="en-US" dirty="0"/>
              <a:t>Shutting Down a Dispenser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3D882-6FC1-484F-945B-8E1863FAEE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DC632-DC52-44B4-8075-D640E090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2" y="1572550"/>
            <a:ext cx="7975066" cy="44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642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ITLE SLIDES" val="fIqQhjAj"/>
  <p:tag name="ARTICULATE_DESIGN_ID_OBJECTIVES AND MODULE TOPICS" val="I3A4Il7G"/>
  <p:tag name="ARTICULATE_DESIGN_ID_SLIDES WITHOUT PHOTOS" val="6H8qXtmh"/>
  <p:tag name="ARTICULATE_DESIGN_ID_SLIDES WITH PHOTOS" val="M95lvoE7"/>
  <p:tag name="ARTICULATE_DESIGN_ID_KNOWLEDGE CHECKS" val="X5HjyNyB"/>
  <p:tag name="ARTICULATE_DESIGN_ID_GENERAL LAYOUTS" val="pwZELhim"/>
  <p:tag name="ARTICULATE_SLIDE_COUNT" val="3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eneral layouts">
  <a:themeElements>
    <a:clrScheme name="PERC 2021">
      <a:dk1>
        <a:srgbClr val="38484E"/>
      </a:dk1>
      <a:lt1>
        <a:srgbClr val="FFFFFF"/>
      </a:lt1>
      <a:dk2>
        <a:srgbClr val="0060AB"/>
      </a:dk2>
      <a:lt2>
        <a:srgbClr val="FFFFFF"/>
      </a:lt2>
      <a:accent1>
        <a:srgbClr val="2B7BBB"/>
      </a:accent1>
      <a:accent2>
        <a:srgbClr val="F2CE1B"/>
      </a:accent2>
      <a:accent3>
        <a:srgbClr val="53AF3B"/>
      </a:accent3>
      <a:accent4>
        <a:srgbClr val="009899"/>
      </a:accent4>
      <a:accent5>
        <a:srgbClr val="F6EB69"/>
      </a:accent5>
      <a:accent6>
        <a:srgbClr val="CC2647"/>
      </a:accent6>
      <a:hlink>
        <a:srgbClr val="009899"/>
      </a:hlink>
      <a:folHlink>
        <a:srgbClr val="607C8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C-Template_FIN_04-17-2020" id="{7EDE4A20-0BE8-FF4C-A0B4-2EF4C61E2976}" vid="{5929871B-4A66-F14D-8DDF-00C151EB3370}"/>
    </a:ext>
  </a:extLst>
</a:theme>
</file>

<file path=ppt/theme/theme2.xml><?xml version="1.0" encoding="utf-8"?>
<a:theme xmlns:a="http://schemas.openxmlformats.org/drawingml/2006/main" name="Knowledge checks">
  <a:themeElements>
    <a:clrScheme name="PERC 2021">
      <a:dk1>
        <a:srgbClr val="38484E"/>
      </a:dk1>
      <a:lt1>
        <a:srgbClr val="FFFFFF"/>
      </a:lt1>
      <a:dk2>
        <a:srgbClr val="0060AB"/>
      </a:dk2>
      <a:lt2>
        <a:srgbClr val="FFFFFF"/>
      </a:lt2>
      <a:accent1>
        <a:srgbClr val="2B7BBB"/>
      </a:accent1>
      <a:accent2>
        <a:srgbClr val="F2CE1B"/>
      </a:accent2>
      <a:accent3>
        <a:srgbClr val="53AF3B"/>
      </a:accent3>
      <a:accent4>
        <a:srgbClr val="009899"/>
      </a:accent4>
      <a:accent5>
        <a:srgbClr val="F6EB69"/>
      </a:accent5>
      <a:accent6>
        <a:srgbClr val="CC2647"/>
      </a:accent6>
      <a:hlink>
        <a:srgbClr val="009899"/>
      </a:hlink>
      <a:folHlink>
        <a:srgbClr val="607C8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C-Template_FIN_04-17-2020" id="{7EDE4A20-0BE8-FF4C-A0B4-2EF4C61E2976}" vid="{5929871B-4A66-F14D-8DDF-00C151EB3370}"/>
    </a:ext>
  </a:extLst>
</a:theme>
</file>

<file path=ppt/theme/theme3.xml><?xml version="1.0" encoding="utf-8"?>
<a:theme xmlns:a="http://schemas.openxmlformats.org/drawingml/2006/main" name="Office Theme">
  <a:themeElements>
    <a:clrScheme name="PERC 2021">
      <a:dk1>
        <a:srgbClr val="38484E"/>
      </a:dk1>
      <a:lt1>
        <a:srgbClr val="FFFFFF"/>
      </a:lt1>
      <a:dk2>
        <a:srgbClr val="0060AB"/>
      </a:dk2>
      <a:lt2>
        <a:srgbClr val="FFFFFF"/>
      </a:lt2>
      <a:accent1>
        <a:srgbClr val="2B7BBB"/>
      </a:accent1>
      <a:accent2>
        <a:srgbClr val="F2CE1B"/>
      </a:accent2>
      <a:accent3>
        <a:srgbClr val="53AF3B"/>
      </a:accent3>
      <a:accent4>
        <a:srgbClr val="009899"/>
      </a:accent4>
      <a:accent5>
        <a:srgbClr val="F6EB69"/>
      </a:accent5>
      <a:accent6>
        <a:srgbClr val="CC2647"/>
      </a:accent6>
      <a:hlink>
        <a:srgbClr val="009899"/>
      </a:hlink>
      <a:folHlink>
        <a:srgbClr val="607C8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PERC-Template_FIN_04-17-2020</Template>
  <TotalTime>20126</TotalTime>
  <Words>651</Words>
  <Application>Microsoft Office PowerPoint</Application>
  <PresentationFormat>On-screen Show (4:3)</PresentationFormat>
  <Paragraphs>112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Solano Gothic Pro MVB</vt:lpstr>
      <vt:lpstr>Arial Narrow</vt:lpstr>
      <vt:lpstr>General layouts</vt:lpstr>
      <vt:lpstr>Knowledge checks</vt:lpstr>
      <vt:lpstr>PowerPoint Presentation</vt:lpstr>
      <vt:lpstr>PowerPoint Presentation</vt:lpstr>
      <vt:lpstr>Post-Filling Procedures</vt:lpstr>
      <vt:lpstr>Shipping Label</vt:lpstr>
      <vt:lpstr>PowerPoint Presentation</vt:lpstr>
      <vt:lpstr>Consumer Information Warning Labels</vt:lpstr>
      <vt:lpstr>PowerPoint Presentation</vt:lpstr>
      <vt:lpstr>PowerPoint Presentation</vt:lpstr>
      <vt:lpstr>Shutting Down a Dispenser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Coleman</dc:creator>
  <cp:lastModifiedBy>Dan Vetter</cp:lastModifiedBy>
  <cp:revision>308</cp:revision>
  <dcterms:created xsi:type="dcterms:W3CDTF">2020-05-26T19:38:25Z</dcterms:created>
  <dcterms:modified xsi:type="dcterms:W3CDTF">2022-02-15T18:33:23Z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54785A1B-82F2-48E6-BF41-C14AAE1A3403</vt:lpwstr>
  </property>
  <property fmtid="{D5CDD505-2E9C-101B-9397-08002B2CF9AE}" pid="3" name="ArticulatePath">
    <vt:lpwstr>PERC_Storyboard_Template_2021-04-07</vt:lpwstr>
  </property>
</Properties>
</file>